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86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0" r:id="rId24"/>
    <p:sldId id="279" r:id="rId25"/>
    <p:sldId id="281" r:id="rId26"/>
    <p:sldId id="282" r:id="rId27"/>
    <p:sldId id="283" r:id="rId28"/>
    <p:sldId id="285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1866900"/>
            <a:ext cx="2020888" cy="2020888"/>
            <a:chOff x="0" y="1176"/>
            <a:chExt cx="1273" cy="1273"/>
          </a:xfrm>
        </p:grpSpPr>
        <p:sp>
          <p:nvSpPr>
            <p:cNvPr id="11267" name="Freeform 3"/>
            <p:cNvSpPr>
              <a:spLocks/>
            </p:cNvSpPr>
            <p:nvPr/>
          </p:nvSpPr>
          <p:spPr bwMode="ltGray">
            <a:xfrm>
              <a:off x="0" y="1176"/>
              <a:ext cx="1273" cy="1273"/>
            </a:xfrm>
            <a:custGeom>
              <a:avLst/>
              <a:gdLst/>
              <a:ahLst/>
              <a:cxnLst>
                <a:cxn ang="0">
                  <a:pos x="636" y="0"/>
                </a:cxn>
                <a:cxn ang="0">
                  <a:pos x="0" y="636"/>
                </a:cxn>
                <a:cxn ang="0">
                  <a:pos x="636" y="1272"/>
                </a:cxn>
                <a:cxn ang="0">
                  <a:pos x="1272" y="636"/>
                </a:cxn>
                <a:cxn ang="0">
                  <a:pos x="636" y="0"/>
                </a:cxn>
              </a:cxnLst>
              <a:rect l="0" t="0" r="r" b="b"/>
              <a:pathLst>
                <a:path w="1273" h="1273">
                  <a:moveTo>
                    <a:pt x="636" y="0"/>
                  </a:moveTo>
                  <a:lnTo>
                    <a:pt x="0" y="636"/>
                  </a:lnTo>
                  <a:lnTo>
                    <a:pt x="636" y="1272"/>
                  </a:lnTo>
                  <a:lnTo>
                    <a:pt x="1272" y="636"/>
                  </a:lnTo>
                  <a:lnTo>
                    <a:pt x="63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ltGray">
            <a:xfrm>
              <a:off x="636" y="1176"/>
              <a:ext cx="637" cy="637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0" y="0"/>
                </a:cxn>
                <a:cxn ang="0">
                  <a:pos x="636" y="636"/>
                </a:cxn>
                <a:cxn ang="0">
                  <a:pos x="508" y="636"/>
                </a:cxn>
                <a:cxn ang="0">
                  <a:pos x="0" y="127"/>
                </a:cxn>
              </a:cxnLst>
              <a:rect l="0" t="0" r="r" b="b"/>
              <a:pathLst>
                <a:path w="637" h="637">
                  <a:moveTo>
                    <a:pt x="0" y="127"/>
                  </a:moveTo>
                  <a:lnTo>
                    <a:pt x="0" y="0"/>
                  </a:lnTo>
                  <a:lnTo>
                    <a:pt x="636" y="636"/>
                  </a:lnTo>
                  <a:lnTo>
                    <a:pt x="508" y="636"/>
                  </a:lnTo>
                  <a:lnTo>
                    <a:pt x="0" y="127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ltGray">
            <a:xfrm>
              <a:off x="0" y="1176"/>
              <a:ext cx="637" cy="637"/>
            </a:xfrm>
            <a:custGeom>
              <a:avLst/>
              <a:gdLst/>
              <a:ahLst/>
              <a:cxnLst>
                <a:cxn ang="0">
                  <a:pos x="636" y="0"/>
                </a:cxn>
                <a:cxn ang="0">
                  <a:pos x="636" y="127"/>
                </a:cxn>
                <a:cxn ang="0">
                  <a:pos x="127" y="636"/>
                </a:cxn>
                <a:cxn ang="0">
                  <a:pos x="0" y="636"/>
                </a:cxn>
                <a:cxn ang="0">
                  <a:pos x="636" y="0"/>
                </a:cxn>
              </a:cxnLst>
              <a:rect l="0" t="0" r="r" b="b"/>
              <a:pathLst>
                <a:path w="637" h="637">
                  <a:moveTo>
                    <a:pt x="636" y="0"/>
                  </a:moveTo>
                  <a:lnTo>
                    <a:pt x="636" y="127"/>
                  </a:lnTo>
                  <a:lnTo>
                    <a:pt x="127" y="636"/>
                  </a:lnTo>
                  <a:lnTo>
                    <a:pt x="0" y="636"/>
                  </a:lnTo>
                  <a:lnTo>
                    <a:pt x="636" y="0"/>
                  </a:lnTo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ltGray">
            <a:xfrm>
              <a:off x="636" y="1812"/>
              <a:ext cx="637" cy="637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36" y="0"/>
                </a:cxn>
                <a:cxn ang="0">
                  <a:pos x="0" y="636"/>
                </a:cxn>
                <a:cxn ang="0">
                  <a:pos x="0" y="508"/>
                </a:cxn>
                <a:cxn ang="0">
                  <a:pos x="508" y="0"/>
                </a:cxn>
              </a:cxnLst>
              <a:rect l="0" t="0" r="r" b="b"/>
              <a:pathLst>
                <a:path w="637" h="637">
                  <a:moveTo>
                    <a:pt x="508" y="0"/>
                  </a:moveTo>
                  <a:lnTo>
                    <a:pt x="636" y="0"/>
                  </a:lnTo>
                  <a:lnTo>
                    <a:pt x="0" y="636"/>
                  </a:lnTo>
                  <a:lnTo>
                    <a:pt x="0" y="508"/>
                  </a:lnTo>
                  <a:lnTo>
                    <a:pt x="508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ltGray">
            <a:xfrm>
              <a:off x="0" y="1812"/>
              <a:ext cx="637" cy="637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636" y="508"/>
                </a:cxn>
                <a:cxn ang="0">
                  <a:pos x="636" y="636"/>
                </a:cxn>
                <a:cxn ang="0">
                  <a:pos x="0" y="0"/>
                </a:cxn>
                <a:cxn ang="0">
                  <a:pos x="127" y="0"/>
                </a:cxn>
              </a:cxnLst>
              <a:rect l="0" t="0" r="r" b="b"/>
              <a:pathLst>
                <a:path w="637" h="637">
                  <a:moveTo>
                    <a:pt x="127" y="0"/>
                  </a:moveTo>
                  <a:lnTo>
                    <a:pt x="636" y="508"/>
                  </a:lnTo>
                  <a:lnTo>
                    <a:pt x="636" y="636"/>
                  </a:ln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solidFill>
              <a:schemeClr val="bg2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72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1F3E04-51EC-43C5-9643-E272394C15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D0E1-ED21-4F61-9433-C04A4AFF85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2263" y="419100"/>
            <a:ext cx="1944687" cy="567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9100"/>
            <a:ext cx="5681663" cy="567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2AEAB-1475-4466-BD0D-C3E4D65FD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99D31-1366-44D2-B8A7-EA454A0C6D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B5C91-8C16-4B95-A643-8075203C26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99930-983A-44E3-8750-F3029C5EA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F188C-482D-4B0A-8476-3E46E9A4B5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14778-7A53-4C2D-8B22-0953A07BCB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3F5CE-CA2A-44DA-86F9-49339260F4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46BAE-6485-4E09-836B-E77C55E2E1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D3785-FCFF-4864-B2ED-B38D8F0A84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400050" y="209550"/>
            <a:ext cx="1525588" cy="1525588"/>
            <a:chOff x="252" y="132"/>
            <a:chExt cx="961" cy="961"/>
          </a:xfrm>
        </p:grpSpPr>
        <p:sp>
          <p:nvSpPr>
            <p:cNvPr id="10243" name="Freeform 3"/>
            <p:cNvSpPr>
              <a:spLocks/>
            </p:cNvSpPr>
            <p:nvPr/>
          </p:nvSpPr>
          <p:spPr bwMode="ltGray">
            <a:xfrm>
              <a:off x="252" y="132"/>
              <a:ext cx="961" cy="961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480"/>
                </a:cxn>
                <a:cxn ang="0">
                  <a:pos x="480" y="960"/>
                </a:cxn>
                <a:cxn ang="0">
                  <a:pos x="960" y="480"/>
                </a:cxn>
                <a:cxn ang="0">
                  <a:pos x="480" y="0"/>
                </a:cxn>
              </a:cxnLst>
              <a:rect l="0" t="0" r="r" b="b"/>
              <a:pathLst>
                <a:path w="961" h="961">
                  <a:moveTo>
                    <a:pt x="480" y="0"/>
                  </a:moveTo>
                  <a:lnTo>
                    <a:pt x="0" y="480"/>
                  </a:lnTo>
                  <a:lnTo>
                    <a:pt x="480" y="960"/>
                  </a:lnTo>
                  <a:lnTo>
                    <a:pt x="960" y="480"/>
                  </a:lnTo>
                  <a:lnTo>
                    <a:pt x="48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ltGray">
            <a:xfrm>
              <a:off x="732" y="132"/>
              <a:ext cx="481" cy="481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0" y="0"/>
                </a:cxn>
                <a:cxn ang="0">
                  <a:pos x="480" y="480"/>
                </a:cxn>
                <a:cxn ang="0">
                  <a:pos x="384" y="480"/>
                </a:cxn>
                <a:cxn ang="0">
                  <a:pos x="0" y="96"/>
                </a:cxn>
              </a:cxnLst>
              <a:rect l="0" t="0" r="r" b="b"/>
              <a:pathLst>
                <a:path w="481" h="481">
                  <a:moveTo>
                    <a:pt x="0" y="96"/>
                  </a:moveTo>
                  <a:lnTo>
                    <a:pt x="0" y="0"/>
                  </a:lnTo>
                  <a:lnTo>
                    <a:pt x="480" y="480"/>
                  </a:lnTo>
                  <a:lnTo>
                    <a:pt x="384" y="480"/>
                  </a:lnTo>
                  <a:lnTo>
                    <a:pt x="0" y="96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ltGray">
            <a:xfrm>
              <a:off x="252" y="132"/>
              <a:ext cx="481" cy="481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480" y="96"/>
                </a:cxn>
                <a:cxn ang="0">
                  <a:pos x="96" y="480"/>
                </a:cxn>
                <a:cxn ang="0">
                  <a:pos x="0" y="480"/>
                </a:cxn>
                <a:cxn ang="0">
                  <a:pos x="480" y="0"/>
                </a:cxn>
              </a:cxnLst>
              <a:rect l="0" t="0" r="r" b="b"/>
              <a:pathLst>
                <a:path w="481" h="481">
                  <a:moveTo>
                    <a:pt x="480" y="0"/>
                  </a:moveTo>
                  <a:lnTo>
                    <a:pt x="480" y="96"/>
                  </a:lnTo>
                  <a:lnTo>
                    <a:pt x="96" y="480"/>
                  </a:lnTo>
                  <a:lnTo>
                    <a:pt x="0" y="480"/>
                  </a:lnTo>
                  <a:lnTo>
                    <a:pt x="480" y="0"/>
                  </a:lnTo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ltGray">
            <a:xfrm>
              <a:off x="732" y="612"/>
              <a:ext cx="481" cy="481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480" y="0"/>
                </a:cxn>
                <a:cxn ang="0">
                  <a:pos x="0" y="480"/>
                </a:cxn>
                <a:cxn ang="0">
                  <a:pos x="0" y="384"/>
                </a:cxn>
                <a:cxn ang="0">
                  <a:pos x="384" y="0"/>
                </a:cxn>
              </a:cxnLst>
              <a:rect l="0" t="0" r="r" b="b"/>
              <a:pathLst>
                <a:path w="481" h="481">
                  <a:moveTo>
                    <a:pt x="384" y="0"/>
                  </a:moveTo>
                  <a:lnTo>
                    <a:pt x="480" y="0"/>
                  </a:lnTo>
                  <a:lnTo>
                    <a:pt x="0" y="480"/>
                  </a:lnTo>
                  <a:lnTo>
                    <a:pt x="0" y="384"/>
                  </a:lnTo>
                  <a:lnTo>
                    <a:pt x="384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ltGray">
            <a:xfrm>
              <a:off x="252" y="612"/>
              <a:ext cx="481" cy="481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480" y="384"/>
                </a:cxn>
                <a:cxn ang="0">
                  <a:pos x="480" y="480"/>
                </a:cxn>
                <a:cxn ang="0">
                  <a:pos x="0" y="0"/>
                </a:cxn>
                <a:cxn ang="0">
                  <a:pos x="96" y="0"/>
                </a:cxn>
              </a:cxnLst>
              <a:rect l="0" t="0" r="r" b="b"/>
              <a:pathLst>
                <a:path w="481" h="481">
                  <a:moveTo>
                    <a:pt x="96" y="0"/>
                  </a:moveTo>
                  <a:lnTo>
                    <a:pt x="480" y="384"/>
                  </a:lnTo>
                  <a:lnTo>
                    <a:pt x="480" y="480"/>
                  </a:ln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solidFill>
              <a:schemeClr val="bg2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19100"/>
            <a:ext cx="77787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C4457B-AC12-48D7-B3BA-A38865B69BB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/>
              <a:t>Direct</a:t>
            </a:r>
            <a:r>
              <a:rPr lang="es-ES" dirty="0"/>
              <a:t> </a:t>
            </a:r>
            <a:r>
              <a:rPr lang="es-ES" dirty="0" err="1"/>
              <a:t>Object</a:t>
            </a:r>
            <a:r>
              <a:rPr lang="es-ES" dirty="0"/>
              <a:t> </a:t>
            </a:r>
            <a:r>
              <a:rPr lang="es-ES" dirty="0" err="1" smtClean="0"/>
              <a:t>Pronouns</a:t>
            </a:r>
            <a:r>
              <a:rPr lang="es-ES" dirty="0" smtClean="0"/>
              <a:t>	“DOP”</a:t>
            </a:r>
            <a:endParaRPr lang="es-E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FLATSC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67000"/>
            <a:ext cx="4672013" cy="2193925"/>
          </a:xfrm>
          <a:prstGeom prst="rect">
            <a:avLst/>
          </a:prstGeom>
          <a:noFill/>
        </p:spPr>
      </p:pic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unas tijeras?</a:t>
            </a:r>
          </a:p>
        </p:txBody>
      </p:sp>
      <p:sp>
        <p:nvSpPr>
          <p:cNvPr id="2150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las tengo</a:t>
            </a:r>
            <a:r>
              <a:rPr lang="es-ES" sz="4800"/>
              <a:t>.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7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609600" y="2438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unas tijeras?</a:t>
            </a:r>
          </a:p>
        </p:txBody>
      </p:sp>
      <p:sp>
        <p:nvSpPr>
          <p:cNvPr id="22531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las tengo</a:t>
            </a:r>
            <a:r>
              <a:rPr lang="es-ES" sz="4800"/>
              <a:t>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7</a:t>
            </a:r>
          </a:p>
        </p:txBody>
      </p:sp>
      <p:pic>
        <p:nvPicPr>
          <p:cNvPr id="22534" name="Picture 6" descr="FLATSC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67000"/>
            <a:ext cx="4672013" cy="2193925"/>
          </a:xfrm>
          <a:prstGeom prst="rect">
            <a:avLst/>
          </a:prstGeom>
          <a:noFill/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unos bolígrafos?</a:t>
            </a:r>
          </a:p>
        </p:txBody>
      </p:sp>
      <p:sp>
        <p:nvSpPr>
          <p:cNvPr id="23555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los tengo</a:t>
            </a:r>
            <a:r>
              <a:rPr lang="es-ES" sz="4800"/>
              <a:t>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8</a:t>
            </a:r>
          </a:p>
        </p:txBody>
      </p:sp>
      <p:pic>
        <p:nvPicPr>
          <p:cNvPr id="23558" name="Picture 6" descr="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31242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31242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438400"/>
            <a:ext cx="31242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590800"/>
            <a:ext cx="31242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743200"/>
            <a:ext cx="31242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teléfono celular?</a:t>
            </a:r>
          </a:p>
        </p:txBody>
      </p:sp>
      <p:sp>
        <p:nvSpPr>
          <p:cNvPr id="2457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 tengo</a:t>
            </a:r>
            <a:r>
              <a:rPr lang="es-ES" sz="4800"/>
              <a:t>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9</a:t>
            </a:r>
          </a:p>
        </p:txBody>
      </p:sp>
      <p:pic>
        <p:nvPicPr>
          <p:cNvPr id="24586" name="Picture 10" descr="CELLPH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81200"/>
            <a:ext cx="1998663" cy="4038600"/>
          </a:xfrm>
          <a:prstGeom prst="rect">
            <a:avLst/>
          </a:prstGeom>
          <a:noFill/>
        </p:spPr>
      </p:pic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lámpara?</a:t>
            </a:r>
          </a:p>
        </p:txBody>
      </p:sp>
      <p:sp>
        <p:nvSpPr>
          <p:cNvPr id="25603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 tengo</a:t>
            </a:r>
            <a:r>
              <a:rPr lang="es-ES" sz="4800"/>
              <a:t>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76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10</a:t>
            </a:r>
          </a:p>
        </p:txBody>
      </p:sp>
      <p:pic>
        <p:nvPicPr>
          <p:cNvPr id="25606" name="Picture 6" descr="FLORLA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1392238" cy="4111625"/>
          </a:xfrm>
          <a:prstGeom prst="rect">
            <a:avLst/>
          </a:prstGeom>
          <a:noFill/>
        </p:spPr>
      </p:pic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lámpara?</a:t>
            </a:r>
          </a:p>
        </p:txBody>
      </p:sp>
      <p:sp>
        <p:nvSpPr>
          <p:cNvPr id="2662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11</a:t>
            </a:r>
          </a:p>
        </p:txBody>
      </p:sp>
      <p:pic>
        <p:nvPicPr>
          <p:cNvPr id="26629" name="Picture 5" descr="FLORLA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1392238" cy="4111625"/>
          </a:xfrm>
          <a:prstGeom prst="rect">
            <a:avLst/>
          </a:prstGeom>
          <a:noFill/>
        </p:spPr>
      </p:pic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CAMERA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819400"/>
            <a:ext cx="3300413" cy="2949575"/>
          </a:xfrm>
          <a:prstGeom prst="rect">
            <a:avLst/>
          </a:prstGeom>
          <a:noFill/>
        </p:spPr>
      </p:pic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cámara?</a:t>
            </a:r>
          </a:p>
        </p:txBody>
      </p:sp>
      <p:sp>
        <p:nvSpPr>
          <p:cNvPr id="27651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12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escritorio?</a:t>
            </a:r>
          </a:p>
        </p:txBody>
      </p:sp>
      <p:sp>
        <p:nvSpPr>
          <p:cNvPr id="2867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 tengo</a:t>
            </a:r>
            <a:r>
              <a:rPr lang="es-ES" sz="4800"/>
              <a:t>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13</a:t>
            </a:r>
          </a:p>
        </p:txBody>
      </p:sp>
      <p:pic>
        <p:nvPicPr>
          <p:cNvPr id="28679" name="Picture 7" descr="DESK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743200"/>
            <a:ext cx="3581400" cy="3009900"/>
          </a:xfrm>
          <a:prstGeom prst="rect">
            <a:avLst/>
          </a:prstGeom>
          <a:noFill/>
        </p:spPr>
      </p:pic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el libro de texto de español?</a:t>
            </a:r>
          </a:p>
        </p:txBody>
      </p:sp>
      <p:sp>
        <p:nvSpPr>
          <p:cNvPr id="2969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 tengo</a:t>
            </a:r>
            <a:r>
              <a:rPr lang="es-ES" sz="4800"/>
              <a:t>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14</a:t>
            </a:r>
          </a:p>
        </p:txBody>
      </p:sp>
      <p:pic>
        <p:nvPicPr>
          <p:cNvPr id="29702" name="Picture 6" descr="BIT01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17838"/>
            <a:ext cx="3505200" cy="2379662"/>
          </a:xfrm>
          <a:prstGeom prst="rect">
            <a:avLst/>
          </a:prstGeom>
          <a:noFill/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 rot="573438">
            <a:off x="1524000" y="36576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ESPAÑOL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el libro de texto de historia?</a:t>
            </a:r>
          </a:p>
        </p:txBody>
      </p:sp>
      <p:sp>
        <p:nvSpPr>
          <p:cNvPr id="30723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lo tengo</a:t>
            </a:r>
            <a:r>
              <a:rPr lang="es-ES" sz="4800"/>
              <a:t>.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15</a:t>
            </a:r>
          </a:p>
        </p:txBody>
      </p:sp>
      <p:pic>
        <p:nvPicPr>
          <p:cNvPr id="30725" name="Picture 5" descr="BIT01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17838"/>
            <a:ext cx="3505200" cy="2379662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 rot="400270">
            <a:off x="1524000" y="36576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HISTORIA</a:t>
            </a: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pronombres</a:t>
            </a:r>
            <a:r>
              <a:rPr lang="en-US" dirty="0" smtClean="0"/>
              <a:t>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directos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Usamos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corta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En </a:t>
            </a:r>
            <a:r>
              <a:rPr lang="en-US" dirty="0" err="1" smtClean="0"/>
              <a:t>inglés</a:t>
            </a:r>
            <a:r>
              <a:rPr lang="en-US" dirty="0" smtClean="0"/>
              <a:t>: Do you have the homework?</a:t>
            </a:r>
          </a:p>
          <a:p>
            <a:pPr lvl="1"/>
            <a:r>
              <a:rPr lang="en-US" dirty="0" smtClean="0"/>
              <a:t>Yes, I have </a:t>
            </a:r>
            <a:r>
              <a:rPr lang="en-US" b="1" i="1" smtClean="0"/>
              <a:t>it</a:t>
            </a:r>
            <a:r>
              <a:rPr lang="en-US" smtClean="0"/>
              <a:t>.</a:t>
            </a:r>
            <a:endParaRPr lang="en-US" dirty="0"/>
          </a:p>
          <a:p>
            <a:r>
              <a:rPr lang="en-US" dirty="0" err="1" smtClean="0"/>
              <a:t>El</a:t>
            </a:r>
            <a:r>
              <a:rPr lang="en-US" dirty="0" err="1" smtClean="0">
                <a:sym typeface="Wingdings" pitchFamily="2" charset="2"/>
              </a:rPr>
              <a:t>Lo</a:t>
            </a:r>
            <a:r>
              <a:rPr lang="en-US" dirty="0" smtClean="0">
                <a:sym typeface="Wingdings" pitchFamily="2" charset="2"/>
              </a:rPr>
              <a:t>		(it, him)</a:t>
            </a:r>
          </a:p>
          <a:p>
            <a:r>
              <a:rPr lang="en-US" dirty="0" err="1" smtClean="0">
                <a:sym typeface="Wingdings" pitchFamily="2" charset="2"/>
              </a:rPr>
              <a:t>LaLa</a:t>
            </a:r>
            <a:r>
              <a:rPr lang="en-US" dirty="0" smtClean="0">
                <a:sym typeface="Wingdings" pitchFamily="2" charset="2"/>
              </a:rPr>
              <a:t>		(it, her)</a:t>
            </a:r>
          </a:p>
          <a:p>
            <a:r>
              <a:rPr lang="en-US" dirty="0" err="1" smtClean="0">
                <a:sym typeface="Wingdings" pitchFamily="2" charset="2"/>
              </a:rPr>
              <a:t>LosLos</a:t>
            </a:r>
            <a:r>
              <a:rPr lang="en-US" dirty="0" smtClean="0">
                <a:sym typeface="Wingdings" pitchFamily="2" charset="2"/>
              </a:rPr>
              <a:t>	(them)</a:t>
            </a:r>
          </a:p>
          <a:p>
            <a:r>
              <a:rPr lang="en-US" dirty="0" err="1" smtClean="0">
                <a:sym typeface="Wingdings" pitchFamily="2" charset="2"/>
              </a:rPr>
              <a:t>LasLas</a:t>
            </a:r>
            <a:r>
              <a:rPr lang="en-US" dirty="0" smtClean="0">
                <a:sym typeface="Wingdings" pitchFamily="2" charset="2"/>
              </a:rPr>
              <a:t>	(them)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pic>
        <p:nvPicPr>
          <p:cNvPr id="31752" name="Picture 8" descr="RULER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6172200" cy="2882900"/>
          </a:xfrm>
          <a:prstGeom prst="rect">
            <a:avLst/>
          </a:prstGeom>
          <a:noFill/>
        </p:spPr>
      </p:pic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la regla?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16</a:t>
            </a:r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los tengo</a:t>
            </a:r>
            <a:r>
              <a:rPr lang="es-ES" sz="4800"/>
              <a:t>.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los sacapuntas?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17</a:t>
            </a:r>
          </a:p>
        </p:txBody>
      </p:sp>
      <p:pic>
        <p:nvPicPr>
          <p:cNvPr id="32775" name="Picture 7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1543050" cy="1600200"/>
          </a:xfrm>
          <a:prstGeom prst="rect">
            <a:avLst/>
          </a:prstGeom>
          <a:noFill/>
        </p:spPr>
      </p:pic>
      <p:pic>
        <p:nvPicPr>
          <p:cNvPr id="32776" name="Picture 8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438400"/>
            <a:ext cx="1543050" cy="1600200"/>
          </a:xfrm>
          <a:prstGeom prst="rect">
            <a:avLst/>
          </a:prstGeom>
          <a:noFill/>
        </p:spPr>
      </p:pic>
      <p:pic>
        <p:nvPicPr>
          <p:cNvPr id="32777" name="Picture 9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667000"/>
            <a:ext cx="1543050" cy="1600200"/>
          </a:xfrm>
          <a:prstGeom prst="rect">
            <a:avLst/>
          </a:prstGeom>
          <a:noFill/>
        </p:spPr>
      </p:pic>
      <p:pic>
        <p:nvPicPr>
          <p:cNvPr id="32778" name="Picture 10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00400"/>
            <a:ext cx="1543050" cy="1600200"/>
          </a:xfrm>
          <a:prstGeom prst="rect">
            <a:avLst/>
          </a:prstGeom>
          <a:noFill/>
        </p:spPr>
      </p:pic>
      <p:pic>
        <p:nvPicPr>
          <p:cNvPr id="32779" name="Picture 11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810000"/>
            <a:ext cx="1543050" cy="1600200"/>
          </a:xfrm>
          <a:prstGeom prst="rect">
            <a:avLst/>
          </a:prstGeom>
          <a:noFill/>
        </p:spPr>
      </p:pic>
      <p:pic>
        <p:nvPicPr>
          <p:cNvPr id="32780" name="Picture 12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191000"/>
            <a:ext cx="1543050" cy="1600200"/>
          </a:xfrm>
          <a:prstGeom prst="rect">
            <a:avLst/>
          </a:prstGeom>
          <a:noFill/>
        </p:spPr>
      </p:pic>
      <p:pic>
        <p:nvPicPr>
          <p:cNvPr id="32781" name="Picture 13" descr="OS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19600"/>
            <a:ext cx="1543050" cy="1600200"/>
          </a:xfrm>
          <a:prstGeom prst="rect">
            <a:avLst/>
          </a:prstGeom>
          <a:noFill/>
        </p:spPr>
      </p:pic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los tengo</a:t>
            </a:r>
            <a:r>
              <a:rPr lang="es-ES" sz="4800"/>
              <a:t>.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los zapatos?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18</a:t>
            </a:r>
          </a:p>
        </p:txBody>
      </p:sp>
      <p:pic>
        <p:nvPicPr>
          <p:cNvPr id="34828" name="Picture 12" descr="SHOES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514600"/>
            <a:ext cx="2963863" cy="3657600"/>
          </a:xfrm>
          <a:prstGeom prst="rect">
            <a:avLst/>
          </a:prstGeom>
          <a:noFill/>
        </p:spPr>
      </p:pic>
      <p:sp>
        <p:nvSpPr>
          <p:cNvPr id="34829" name="AutoShape 13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 tengo</a:t>
            </a:r>
            <a:r>
              <a:rPr lang="es-ES" sz="4800"/>
              <a:t>.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la bolsa?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19</a:t>
            </a:r>
          </a:p>
        </p:txBody>
      </p:sp>
      <p:pic>
        <p:nvPicPr>
          <p:cNvPr id="36869" name="Picture 5" descr="PUR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4267200" cy="3025775"/>
          </a:xfrm>
          <a:prstGeom prst="rect">
            <a:avLst/>
          </a:prstGeom>
          <a:noFill/>
        </p:spPr>
      </p:pic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chaqueta?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20</a:t>
            </a:r>
          </a:p>
        </p:txBody>
      </p:sp>
      <p:pic>
        <p:nvPicPr>
          <p:cNvPr id="35847" name="Picture 7" descr="JACKET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362200"/>
            <a:ext cx="2644775" cy="3276600"/>
          </a:xfrm>
          <a:prstGeom prst="rect">
            <a:avLst/>
          </a:prstGeom>
          <a:noFill/>
        </p:spPr>
      </p:pic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DMSTC0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38400"/>
            <a:ext cx="3556000" cy="3709988"/>
          </a:xfrm>
          <a:prstGeom prst="rect">
            <a:avLst/>
          </a:prstGeom>
          <a:noFill/>
        </p:spPr>
      </p:pic>
      <p:sp>
        <p:nvSpPr>
          <p:cNvPr id="37890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lo tengo</a:t>
            </a:r>
            <a:r>
              <a:rPr lang="es-ES" sz="4800"/>
              <a:t>.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reloj de pulsera?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21</a:t>
            </a:r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 descr="NCKTIE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667000"/>
            <a:ext cx="1371600" cy="3505200"/>
          </a:xfrm>
          <a:prstGeom prst="rect">
            <a:avLst/>
          </a:prstGeom>
          <a:noFill/>
        </p:spPr>
      </p:pic>
      <p:sp>
        <p:nvSpPr>
          <p:cNvPr id="38915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corbata?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22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609600" y="2819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las tengo</a:t>
            </a:r>
            <a:r>
              <a:rPr lang="es-ES" sz="4800"/>
              <a:t>.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las gafas de sol?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23</a:t>
            </a:r>
          </a:p>
        </p:txBody>
      </p:sp>
      <p:pic>
        <p:nvPicPr>
          <p:cNvPr id="39943" name="Picture 7" descr="GLASS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3654425" cy="3657600"/>
          </a:xfrm>
          <a:prstGeom prst="rect">
            <a:avLst/>
          </a:prstGeom>
          <a:noFill/>
        </p:spPr>
      </p:pic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Sí,</a:t>
            </a:r>
            <a:r>
              <a:rPr lang="es-ES" sz="4800"/>
              <a:t>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 tengo</a:t>
            </a:r>
            <a:r>
              <a:rPr lang="es-ES" sz="4800"/>
              <a:t>.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la gorra?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24</a:t>
            </a:r>
          </a:p>
        </p:txBody>
      </p:sp>
      <p:pic>
        <p:nvPicPr>
          <p:cNvPr id="41990" name="Picture 6" descr="CAP03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24200"/>
            <a:ext cx="3352800" cy="2278063"/>
          </a:xfrm>
          <a:prstGeom prst="rect">
            <a:avLst/>
          </a:prstGeom>
          <a:noFill/>
        </p:spPr>
      </p:pic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1524000" y="2209800"/>
            <a:ext cx="5638800" cy="2971800"/>
          </a:xfrm>
          <a:prstGeom prst="ellipse">
            <a:avLst/>
          </a:prstGeom>
          <a:solidFill>
            <a:schemeClr val="accent1"/>
          </a:solidFill>
          <a:ln w="889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72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</a:t>
            </a:r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19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Direct Object Pronouns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3600" dirty="0"/>
              <a:t>Tengo </a:t>
            </a:r>
            <a:r>
              <a:rPr lang="es-ES" sz="3600" u="sng" dirty="0"/>
              <a:t>un lápiz</a:t>
            </a:r>
            <a:r>
              <a:rPr lang="es-ES" sz="3600" dirty="0"/>
              <a:t>.    --   Lo tengo.</a:t>
            </a:r>
          </a:p>
          <a:p>
            <a:r>
              <a:rPr lang="es-ES" sz="3600" dirty="0"/>
              <a:t>Tengo </a:t>
            </a:r>
            <a:r>
              <a:rPr lang="es-ES" sz="3600" u="sng" dirty="0"/>
              <a:t>una computadora  </a:t>
            </a:r>
            <a:r>
              <a:rPr lang="es-ES" sz="3600" dirty="0"/>
              <a:t>--  La tengo.</a:t>
            </a:r>
          </a:p>
          <a:p>
            <a:r>
              <a:rPr lang="es-ES" sz="3600" dirty="0"/>
              <a:t>Tengo </a:t>
            </a:r>
            <a:r>
              <a:rPr lang="es-ES" sz="3600" u="sng" dirty="0"/>
              <a:t>unos bolígrafos  </a:t>
            </a:r>
            <a:r>
              <a:rPr lang="es-ES" sz="3600" dirty="0"/>
              <a:t>-- Los tengo.</a:t>
            </a:r>
          </a:p>
          <a:p>
            <a:r>
              <a:rPr lang="es-ES" sz="3600" dirty="0"/>
              <a:t>Tengo </a:t>
            </a:r>
            <a:r>
              <a:rPr lang="es-ES" sz="3600" u="sng" dirty="0"/>
              <a:t>unas camisetas </a:t>
            </a:r>
            <a:r>
              <a:rPr lang="es-ES" sz="3600" dirty="0"/>
              <a:t>--  Las tengo.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lápiz?</a:t>
            </a:r>
          </a:p>
        </p:txBody>
      </p:sp>
      <p:pic>
        <p:nvPicPr>
          <p:cNvPr id="13317" name="Picture 5" descr="EDCN1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32004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lo tengo</a:t>
            </a:r>
            <a:r>
              <a:rPr lang="es-ES" sz="4800"/>
              <a:t>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1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5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lápiz?</a:t>
            </a:r>
          </a:p>
        </p:txBody>
      </p:sp>
      <p:pic>
        <p:nvPicPr>
          <p:cNvPr id="14339" name="Picture 3" descr="EDCN1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32004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lo tengo</a:t>
            </a:r>
            <a:r>
              <a:rPr lang="es-ES" sz="4800"/>
              <a:t>.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609600" y="2438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NOTEBK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14600"/>
            <a:ext cx="381000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cuaderno?</a:t>
            </a:r>
          </a:p>
        </p:txBody>
      </p:sp>
      <p:sp>
        <p:nvSpPr>
          <p:cNvPr id="1741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lo tengo</a:t>
            </a:r>
            <a:r>
              <a:rPr lang="es-ES" sz="4800"/>
              <a:t>.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09600" y="2438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4419600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 cuaderno?</a:t>
            </a:r>
          </a:p>
        </p:txBody>
      </p:sp>
      <p:sp>
        <p:nvSpPr>
          <p:cNvPr id="1843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lo tengo</a:t>
            </a:r>
            <a:r>
              <a:rPr lang="es-ES" sz="4800"/>
              <a:t>.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09600" y="2438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computadora?</a:t>
            </a:r>
          </a:p>
        </p:txBody>
      </p:sp>
      <p:sp>
        <p:nvSpPr>
          <p:cNvPr id="1946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Sí</a:t>
            </a:r>
            <a:r>
              <a:rPr lang="es-ES" sz="4800"/>
              <a:t>, 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la tengo</a:t>
            </a:r>
            <a:r>
              <a:rPr lang="es-ES" sz="4800"/>
              <a:t>.</a:t>
            </a:r>
          </a:p>
        </p:txBody>
      </p:sp>
      <p:pic>
        <p:nvPicPr>
          <p:cNvPr id="19461" name="Picture 5" descr="COMP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4560888" cy="45720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5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7391400" y="609600"/>
            <a:ext cx="10668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286000" y="4572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/>
              <a:t>¿Tienes una computadora?</a:t>
            </a:r>
          </a:p>
        </p:txBody>
      </p:sp>
      <p:sp>
        <p:nvSpPr>
          <p:cNvPr id="20483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00600" y="2819400"/>
            <a:ext cx="3581400" cy="31242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1700"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" sz="4800"/>
              <a:t>,</a:t>
            </a:r>
          </a:p>
          <a:p>
            <a:pPr algn="ctr"/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no la tengo</a:t>
            </a:r>
            <a:r>
              <a:rPr lang="es-ES" sz="4800"/>
              <a:t>.</a:t>
            </a:r>
          </a:p>
        </p:txBody>
      </p:sp>
      <p:pic>
        <p:nvPicPr>
          <p:cNvPr id="20484" name="Picture 4" descr="COMP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4560888" cy="457200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382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/>
              <a:t>6</a:t>
            </a: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609600" y="2438400"/>
            <a:ext cx="3200400" cy="33528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6" grpId="0" animBg="1"/>
    </p:bldLst>
  </p:timing>
</p:sld>
</file>

<file path=ppt/theme/theme1.xml><?xml version="1.0" encoding="utf-8"?>
<a:theme xmlns:a="http://schemas.openxmlformats.org/drawingml/2006/main" name="DIAMOND">
  <a:themeElements>
    <a:clrScheme name="DIAMOND 1">
      <a:dk1>
        <a:srgbClr val="000000"/>
      </a:dk1>
      <a:lt1>
        <a:srgbClr val="FFFFFF"/>
      </a:lt1>
      <a:dk2>
        <a:srgbClr val="006666"/>
      </a:dk2>
      <a:lt2>
        <a:srgbClr val="FFFF66"/>
      </a:lt2>
      <a:accent1>
        <a:srgbClr val="00CCCC"/>
      </a:accent1>
      <a:accent2>
        <a:srgbClr val="FF66FF"/>
      </a:accent2>
      <a:accent3>
        <a:srgbClr val="AAB8B8"/>
      </a:accent3>
      <a:accent4>
        <a:srgbClr val="DADADA"/>
      </a:accent4>
      <a:accent5>
        <a:srgbClr val="AAE2E2"/>
      </a:accent5>
      <a:accent6>
        <a:srgbClr val="E75CE7"/>
      </a:accent6>
      <a:hlink>
        <a:srgbClr val="FFCC66"/>
      </a:hlink>
      <a:folHlink>
        <a:srgbClr val="009999"/>
      </a:folHlink>
    </a:clrScheme>
    <a:fontScheme name="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AMOND 1">
        <a:dk1>
          <a:srgbClr val="000000"/>
        </a:dk1>
        <a:lt1>
          <a:srgbClr val="FFFFFF"/>
        </a:lt1>
        <a:dk2>
          <a:srgbClr val="006666"/>
        </a:dk2>
        <a:lt2>
          <a:srgbClr val="FFFF66"/>
        </a:lt2>
        <a:accent1>
          <a:srgbClr val="00CCCC"/>
        </a:accent1>
        <a:accent2>
          <a:srgbClr val="FF66FF"/>
        </a:accent2>
        <a:accent3>
          <a:srgbClr val="AAB8B8"/>
        </a:accent3>
        <a:accent4>
          <a:srgbClr val="DADADA"/>
        </a:accent4>
        <a:accent5>
          <a:srgbClr val="AAE2E2"/>
        </a:accent5>
        <a:accent6>
          <a:srgbClr val="E75CE7"/>
        </a:accent6>
        <a:hlink>
          <a:srgbClr val="FFCC66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MOND 2">
        <a:dk1>
          <a:srgbClr val="000000"/>
        </a:dk1>
        <a:lt1>
          <a:srgbClr val="CCECFF"/>
        </a:lt1>
        <a:dk2>
          <a:srgbClr val="000000"/>
        </a:dk2>
        <a:lt2>
          <a:srgbClr val="99CCFF"/>
        </a:lt2>
        <a:accent1>
          <a:srgbClr val="FFFFFF"/>
        </a:accent1>
        <a:accent2>
          <a:srgbClr val="FF33FF"/>
        </a:accent2>
        <a:accent3>
          <a:srgbClr val="E2F4FF"/>
        </a:accent3>
        <a:accent4>
          <a:srgbClr val="000000"/>
        </a:accent4>
        <a:accent5>
          <a:srgbClr val="FFFFFF"/>
        </a:accent5>
        <a:accent6>
          <a:srgbClr val="E72DE7"/>
        </a:accent6>
        <a:hlink>
          <a:srgbClr val="6666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FFFFFF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A1A1A1"/>
        </a:accent6>
        <a:hlink>
          <a:srgbClr val="86868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DIAMOND</Template>
  <TotalTime>89</TotalTime>
  <Words>368</Words>
  <Application>Microsoft Office PowerPoint</Application>
  <PresentationFormat>On-screen Show (4:3)</PresentationFormat>
  <Paragraphs>117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Times New Roman</vt:lpstr>
      <vt:lpstr>Monotype Sorts</vt:lpstr>
      <vt:lpstr>DIAMOND</vt:lpstr>
      <vt:lpstr>Direct Object Pronouns “DOP”</vt:lpstr>
      <vt:lpstr>Los pronombres objetos directos</vt:lpstr>
      <vt:lpstr>Direct Object Pronouns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Object Pronouns</dc:title>
  <dc:creator>Paul Widergren</dc:creator>
  <cp:lastModifiedBy>Lauren Mooney</cp:lastModifiedBy>
  <cp:revision>6</cp:revision>
  <dcterms:created xsi:type="dcterms:W3CDTF">2005-01-13T10:37:51Z</dcterms:created>
  <dcterms:modified xsi:type="dcterms:W3CDTF">2008-09-23T16:07:06Z</dcterms:modified>
</cp:coreProperties>
</file>